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sldIdLst>
    <p:sldId id="366" r:id="rId2"/>
    <p:sldId id="367" r:id="rId3"/>
    <p:sldId id="368" r:id="rId4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D0D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118" d="100"/>
          <a:sy n="118" d="100"/>
        </p:scale>
        <p:origin x="-108" y="-4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02.12.2020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 smtClean="0"/>
              <a:t>Klikk for å redigere tittelstil</a:t>
            </a:r>
            <a:endParaRPr lang="nb-NO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 smtClean="0"/>
              <a:t>Klikk for å redigere tittelstil</a:t>
            </a:r>
            <a:endParaRPr lang="nb-NO" dirty="0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 smtClean="0"/>
              <a:t>Klikk for å redigere tekststiler i malen</a:t>
            </a:r>
          </a:p>
          <a:p>
            <a:pPr lvl="1"/>
            <a:r>
              <a:rPr lang="nb-NO" dirty="0" smtClean="0"/>
              <a:t>Andre nivå</a:t>
            </a:r>
          </a:p>
          <a:p>
            <a:pPr lvl="2"/>
            <a:r>
              <a:rPr lang="nb-NO" dirty="0" smtClean="0"/>
              <a:t>Tredje nivå</a:t>
            </a:r>
          </a:p>
          <a:p>
            <a:pPr lvl="3"/>
            <a:r>
              <a:rPr lang="nb-NO" dirty="0" smtClean="0"/>
              <a:t>Fjerde nivå</a:t>
            </a:r>
          </a:p>
          <a:p>
            <a:pPr lvl="4"/>
            <a:r>
              <a:rPr lang="nb-NO" dirty="0" smtClean="0"/>
              <a:t>Femte nivå</a:t>
            </a:r>
            <a:endParaRPr lang="nb-NO" dirty="0"/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  <a:endParaRPr lang="nb-NO" sz="1000" b="0" dirty="0">
              <a:solidFill>
                <a:schemeClr val="tx1"/>
              </a:solidFill>
              <a:latin typeface="Arial Black" pitchFamily="34" charset="0"/>
              <a:cs typeface="Arial" pitchFamily="34" charset="0"/>
            </a:endParaRP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 smtClean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 smtClean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 smtClean="0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Screen_201202_184530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267494"/>
            <a:ext cx="5952773" cy="4608512"/>
          </a:xfrm>
          <a:prstGeom prst="rect">
            <a:avLst/>
          </a:prstGeom>
          <a:ln>
            <a:solidFill>
              <a:srgbClr val="FF0D0D"/>
            </a:solidFill>
          </a:ln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71550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OPARTGT072 60th Air Division </a:t>
            </a:r>
            <a:r>
              <a:rPr lang="en-US" dirty="0" smtClean="0"/>
              <a:t>Headquarters 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 rot="15970025">
            <a:off x="5131444" y="1268767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sp>
        <p:nvSpPr>
          <p:cNvPr id="4" name="Stjerne med 4 tagger 3"/>
          <p:cNvSpPr/>
          <p:nvPr/>
        </p:nvSpPr>
        <p:spPr>
          <a:xfrm>
            <a:off x="7615388" y="2461075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597156" y="2379182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>
                <a:solidFill>
                  <a:srgbClr val="FF0000"/>
                </a:solidFill>
                <a:latin typeface="Arial Black" pitchFamily="34" charset="0"/>
              </a:rPr>
              <a:t>72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715766"/>
            <a:ext cx="3419872" cy="2304256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 algn="ctr"/>
            <a:endParaRPr lang="en-US" sz="900" dirty="0" smtClean="0"/>
          </a:p>
          <a:p>
            <a:pPr algn="ctr"/>
            <a:endParaRPr lang="en-US" sz="900" dirty="0" smtClean="0"/>
          </a:p>
          <a:p>
            <a:pPr algn="ctr"/>
            <a:r>
              <a:rPr lang="en-US" sz="1050" dirty="0" smtClean="0"/>
              <a:t>OPARTGT0</a:t>
            </a:r>
            <a:r>
              <a:rPr lang="en-GB" sz="1050" dirty="0" smtClean="0"/>
              <a:t>72</a:t>
            </a:r>
            <a:r>
              <a:rPr lang="pl-PL" sz="1050" b="1" dirty="0" smtClean="0"/>
              <a:t>A</a:t>
            </a:r>
            <a:r>
              <a:rPr lang="en-GB" sz="1050" b="1" dirty="0" smtClean="0"/>
              <a:t>/B</a:t>
            </a:r>
            <a:r>
              <a:rPr lang="pl-PL" sz="1050" dirty="0" smtClean="0"/>
              <a:t> – </a:t>
            </a:r>
            <a:r>
              <a:rPr lang="en-GB" sz="1050" dirty="0" smtClean="0"/>
              <a:t>Hardened concrete bunker covered with approximately 2 meters of earth.  Poured  reinforced roof </a:t>
            </a:r>
            <a:r>
              <a:rPr lang="pl-PL" sz="1050" dirty="0" smtClean="0"/>
              <a:t>supported by reinforced concrete base and pillars, flat, requires delayed fuzing.</a:t>
            </a:r>
          </a:p>
          <a:p>
            <a:pPr algn="ctr"/>
            <a:r>
              <a:rPr lang="pl-PL" sz="1050" dirty="0" smtClean="0"/>
              <a:t>Suggested fuzing solution on DPIs 1-</a:t>
            </a:r>
            <a:r>
              <a:rPr lang="en-GB" sz="1050" dirty="0" smtClean="0"/>
              <a:t>5</a:t>
            </a:r>
            <a:r>
              <a:rPr lang="pl-PL" sz="1050" dirty="0" smtClean="0"/>
              <a:t>– contact to</a:t>
            </a:r>
            <a:r>
              <a:rPr lang="en-GB" sz="1050" dirty="0" smtClean="0"/>
              <a:t> penetrate earth and  to </a:t>
            </a:r>
            <a:r>
              <a:rPr lang="pl-PL" sz="1050" dirty="0" smtClean="0"/>
              <a:t>open up the roof followed by delayed to pierce through floors and affect building structure</a:t>
            </a:r>
            <a:r>
              <a:rPr lang="en-GB" sz="1050" dirty="0" smtClean="0"/>
              <a:t> and contents</a:t>
            </a:r>
            <a:r>
              <a:rPr lang="pl-PL" sz="1050" dirty="0" smtClean="0"/>
              <a:t>. </a:t>
            </a:r>
          </a:p>
          <a:p>
            <a:pPr algn="ctr"/>
            <a:endParaRPr lang="pl-PL" sz="1050" dirty="0" smtClean="0"/>
          </a:p>
          <a:p>
            <a:pPr algn="ctr"/>
            <a:r>
              <a:rPr lang="en-US" sz="1050" dirty="0" smtClean="0"/>
              <a:t>OPARTGT0</a:t>
            </a:r>
            <a:r>
              <a:rPr lang="pl-PL" sz="1050" dirty="0" smtClean="0"/>
              <a:t>21</a:t>
            </a:r>
            <a:r>
              <a:rPr lang="pl-PL" sz="1050" b="1" dirty="0" smtClean="0"/>
              <a:t>C </a:t>
            </a:r>
            <a:r>
              <a:rPr lang="pl-PL" sz="1050" dirty="0" smtClean="0"/>
              <a:t>– </a:t>
            </a:r>
            <a:r>
              <a:rPr lang="en-GB" sz="1050" dirty="0" smtClean="0"/>
              <a:t>S</a:t>
            </a:r>
            <a:r>
              <a:rPr lang="pl-PL" sz="1050" dirty="0" smtClean="0"/>
              <a:t>ingle hall, walls made of slabs, poured roof supported by metal frame and reinforced concrete pillars. Requires delayed fuzing.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 fontScale="92500"/>
          </a:bodyPr>
          <a:lstStyle/>
          <a:p>
            <a:r>
              <a:rPr lang="en-GB" sz="1200" dirty="0" smtClean="0"/>
              <a:t>DPI  1 – Main HQ Bunker</a:t>
            </a:r>
            <a:r>
              <a:rPr lang="pl-PL" sz="1200" dirty="0" smtClean="0"/>
              <a:t>.</a:t>
            </a:r>
            <a:r>
              <a:rPr lang="en-GB" sz="1200" dirty="0" smtClean="0"/>
              <a:t>  DPI 2 – </a:t>
            </a:r>
            <a:r>
              <a:rPr lang="en-GB" sz="1200" dirty="0" err="1" smtClean="0"/>
              <a:t>Ancilliary</a:t>
            </a:r>
            <a:r>
              <a:rPr lang="en-GB" sz="1200" dirty="0" smtClean="0"/>
              <a:t> Bunkers.  Possibility connected to Main HQ Bunker.</a:t>
            </a:r>
            <a:endParaRPr lang="nb-NO" sz="1200" dirty="0"/>
          </a:p>
        </p:txBody>
      </p:sp>
      <p:grpSp>
        <p:nvGrpSpPr>
          <p:cNvPr id="45" name="Gruppe 7"/>
          <p:cNvGrpSpPr/>
          <p:nvPr/>
        </p:nvGrpSpPr>
        <p:grpSpPr>
          <a:xfrm>
            <a:off x="2987824" y="2715766"/>
            <a:ext cx="494164" cy="323282"/>
            <a:chOff x="7020842" y="2715766"/>
            <a:chExt cx="494164" cy="323282"/>
          </a:xfrm>
        </p:grpSpPr>
        <p:sp>
          <p:nvSpPr>
            <p:cNvPr id="46" name="TekstSylinder 5"/>
            <p:cNvSpPr txBox="1"/>
            <p:nvPr/>
          </p:nvSpPr>
          <p:spPr>
            <a:xfrm>
              <a:off x="7020842" y="2792827"/>
              <a:ext cx="49416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2" name="Rectangle 31"/>
          <p:cNvSpPr/>
          <p:nvPr/>
        </p:nvSpPr>
        <p:spPr>
          <a:xfrm>
            <a:off x="2555776" y="2499742"/>
            <a:ext cx="1152128" cy="648072"/>
          </a:xfrm>
          <a:prstGeom prst="rect">
            <a:avLst/>
          </a:prstGeom>
          <a:noFill/>
          <a:ln>
            <a:solidFill>
              <a:srgbClr val="FF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2483768" y="987574"/>
            <a:ext cx="1800200" cy="432048"/>
          </a:xfrm>
          <a:prstGeom prst="rect">
            <a:avLst/>
          </a:prstGeom>
          <a:noFill/>
          <a:ln>
            <a:solidFill>
              <a:srgbClr val="FF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uppe 7"/>
          <p:cNvGrpSpPr/>
          <p:nvPr/>
        </p:nvGrpSpPr>
        <p:grpSpPr>
          <a:xfrm>
            <a:off x="3347864" y="1131590"/>
            <a:ext cx="494164" cy="323282"/>
            <a:chOff x="7020842" y="2715766"/>
            <a:chExt cx="494164" cy="323282"/>
          </a:xfrm>
        </p:grpSpPr>
        <p:sp>
          <p:nvSpPr>
            <p:cNvPr id="38" name="TekstSylinder 5"/>
            <p:cNvSpPr txBox="1"/>
            <p:nvPr/>
          </p:nvSpPr>
          <p:spPr>
            <a:xfrm>
              <a:off x="7020842" y="2792827"/>
              <a:ext cx="49416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2-8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39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40" name="Prostokąt 35"/>
          <p:cNvSpPr/>
          <p:nvPr/>
        </p:nvSpPr>
        <p:spPr>
          <a:xfrm>
            <a:off x="2843808" y="1563638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OPARTGT0</a:t>
            </a:r>
            <a:r>
              <a:rPr lang="en-GB" sz="1200" dirty="0" smtClean="0">
                <a:solidFill>
                  <a:schemeClr val="tx1"/>
                </a:solidFill>
              </a:rPr>
              <a:t>72</a:t>
            </a:r>
            <a:r>
              <a:rPr lang="pl-PL" sz="1200" b="1" dirty="0" smtClean="0">
                <a:solidFill>
                  <a:schemeClr val="tx1"/>
                </a:solidFill>
              </a:rPr>
              <a:t>B</a:t>
            </a:r>
            <a:r>
              <a:rPr lang="en-GB" sz="1200" b="1" dirty="0" smtClean="0">
                <a:solidFill>
                  <a:schemeClr val="tx1"/>
                </a:solidFill>
              </a:rPr>
              <a:t>/C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41" name="Prostokąt 34"/>
          <p:cNvSpPr/>
          <p:nvPr/>
        </p:nvSpPr>
        <p:spPr>
          <a:xfrm>
            <a:off x="2483768" y="3363838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OPARTGT0</a:t>
            </a:r>
            <a:r>
              <a:rPr lang="en-GB" sz="1200" dirty="0" smtClean="0">
                <a:solidFill>
                  <a:schemeClr val="tx1"/>
                </a:solidFill>
              </a:rPr>
              <a:t>72</a:t>
            </a:r>
            <a:r>
              <a:rPr lang="pl-PL" sz="1200" b="1" dirty="0" smtClean="0">
                <a:solidFill>
                  <a:schemeClr val="tx1"/>
                </a:solidFill>
              </a:rPr>
              <a:t>A</a:t>
            </a:r>
            <a:endParaRPr lang="pl-PL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rostokąt 36"/>
          <p:cNvSpPr/>
          <p:nvPr/>
        </p:nvSpPr>
        <p:spPr>
          <a:xfrm>
            <a:off x="4355976" y="771550"/>
            <a:ext cx="4788024" cy="42484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endParaRPr lang="pl-PL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en-US" sz="1100" dirty="0" smtClean="0">
              <a:solidFill>
                <a:schemeClr val="tx1"/>
              </a:solidFill>
            </a:endParaRPr>
          </a:p>
          <a:p>
            <a:pPr algn="ctr"/>
            <a:endParaRPr lang="pl-PL" sz="1100" dirty="0" smtClean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</p:txBody>
      </p:sp>
      <p:pic>
        <p:nvPicPr>
          <p:cNvPr id="38" name="Picture 37" descr="Screen_201202_18465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492" y="786914"/>
            <a:ext cx="4320480" cy="4236260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OPARTGT072 60th Air Division Headquarter</a:t>
            </a:r>
            <a:r>
              <a:rPr lang="pl-PL" dirty="0" smtClean="0"/>
              <a:t> DPIs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 rot="5400000">
            <a:off x="3779912" y="987574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grpSp>
        <p:nvGrpSpPr>
          <p:cNvPr id="8" name="Gruppe 7"/>
          <p:cNvGrpSpPr/>
          <p:nvPr/>
        </p:nvGrpSpPr>
        <p:grpSpPr>
          <a:xfrm>
            <a:off x="2732160" y="2973601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779032" y="4203658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1931980" y="3875986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2243468" y="3419662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3108384" y="339538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1635856" y="384361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2699792" y="357986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2803348" y="3460122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4" name="Prostokąt 33"/>
          <p:cNvSpPr/>
          <p:nvPr/>
        </p:nvSpPr>
        <p:spPr>
          <a:xfrm>
            <a:off x="1043608" y="2787774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OPARTGT0</a:t>
            </a:r>
            <a:r>
              <a:rPr lang="en-GB" sz="1200" dirty="0" smtClean="0">
                <a:solidFill>
                  <a:schemeClr val="tx1"/>
                </a:solidFill>
              </a:rPr>
              <a:t>72</a:t>
            </a:r>
            <a:r>
              <a:rPr lang="pl-PL" sz="1200" b="1" dirty="0" smtClean="0">
                <a:solidFill>
                  <a:schemeClr val="tx1"/>
                </a:solidFill>
              </a:rPr>
              <a:t>C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5" name="Prostokąt 34"/>
          <p:cNvSpPr/>
          <p:nvPr/>
        </p:nvSpPr>
        <p:spPr>
          <a:xfrm>
            <a:off x="2123728" y="2211710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OPARTGT0</a:t>
            </a:r>
            <a:r>
              <a:rPr lang="en-GB" sz="1200" dirty="0" smtClean="0">
                <a:solidFill>
                  <a:schemeClr val="tx1"/>
                </a:solidFill>
              </a:rPr>
              <a:t>72</a:t>
            </a:r>
            <a:r>
              <a:rPr lang="pl-PL" sz="1200" b="1" dirty="0" smtClean="0">
                <a:solidFill>
                  <a:schemeClr val="tx1"/>
                </a:solidFill>
              </a:rPr>
              <a:t>A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6" name="Prostokąt 35"/>
          <p:cNvSpPr/>
          <p:nvPr/>
        </p:nvSpPr>
        <p:spPr>
          <a:xfrm>
            <a:off x="2627784" y="4587974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OPARTGT0</a:t>
            </a:r>
            <a:r>
              <a:rPr lang="en-GB" sz="1200" dirty="0" smtClean="0">
                <a:solidFill>
                  <a:schemeClr val="tx1"/>
                </a:solidFill>
              </a:rPr>
              <a:t>72</a:t>
            </a:r>
            <a:r>
              <a:rPr lang="pl-PL" sz="1200" b="1" dirty="0" smtClean="0">
                <a:solidFill>
                  <a:schemeClr val="tx1"/>
                </a:solidFill>
              </a:rPr>
              <a:t>B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427984" y="771550"/>
            <a:ext cx="4608512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400" dirty="0" smtClean="0"/>
              <a:t>DESCRIPTION OF THE DESIRED POINTS OF IMPACT WITH WPN TYPE:</a:t>
            </a:r>
            <a:r>
              <a:rPr lang="nb-NO" sz="1200" dirty="0" smtClean="0"/>
              <a:t> </a:t>
            </a:r>
            <a:endParaRPr lang="pl-PL" sz="1200" dirty="0" smtClean="0"/>
          </a:p>
          <a:p>
            <a:pPr algn="ctr"/>
            <a:r>
              <a:rPr lang="en-US" sz="1200" dirty="0" smtClean="0"/>
              <a:t>OPARTGT072</a:t>
            </a:r>
            <a:r>
              <a:rPr lang="pl-PL" sz="1200" b="1" dirty="0" smtClean="0"/>
              <a:t>A </a:t>
            </a:r>
            <a:r>
              <a:rPr lang="pl-PL" sz="1400" dirty="0" smtClean="0"/>
              <a:t>– </a:t>
            </a:r>
            <a:r>
              <a:rPr lang="en-GB" sz="1400" dirty="0" smtClean="0"/>
              <a:t>HQ Bunker</a:t>
            </a:r>
          </a:p>
          <a:p>
            <a:pPr algn="ctr"/>
            <a:endParaRPr lang="pl-PL" sz="1400" dirty="0" smtClean="0"/>
          </a:p>
          <a:p>
            <a:r>
              <a:rPr lang="pl-PL" sz="1200" dirty="0" smtClean="0"/>
              <a:t>DPI 1 </a:t>
            </a:r>
            <a:r>
              <a:rPr lang="en-GB" sz="1200" dirty="0" smtClean="0"/>
              <a:t>N33 15.877 E036 26.367/2139</a:t>
            </a:r>
            <a:r>
              <a:rPr lang="pl-PL" sz="1200" dirty="0" smtClean="0"/>
              <a:t>ft/</a:t>
            </a:r>
            <a:r>
              <a:rPr lang="nb-NO" sz="1200" dirty="0" smtClean="0"/>
              <a:t>(2000 Ibs bomb)</a:t>
            </a:r>
            <a:endParaRPr lang="pl-PL" sz="1200" dirty="0" smtClean="0"/>
          </a:p>
          <a:p>
            <a:endParaRPr lang="pl-PL" sz="1200" dirty="0" smtClean="0"/>
          </a:p>
          <a:p>
            <a:pPr algn="ctr"/>
            <a:r>
              <a:rPr lang="en-US" sz="1200" dirty="0" smtClean="0"/>
              <a:t>OPARTGT0</a:t>
            </a:r>
            <a:r>
              <a:rPr lang="en-GB" sz="1200" dirty="0" smtClean="0"/>
              <a:t>72</a:t>
            </a:r>
            <a:r>
              <a:rPr lang="pl-PL" sz="1200" b="1" dirty="0" smtClean="0"/>
              <a:t>B </a:t>
            </a:r>
            <a:r>
              <a:rPr lang="pl-PL" sz="1200" dirty="0" smtClean="0"/>
              <a:t>– </a:t>
            </a:r>
            <a:r>
              <a:rPr lang="en-GB" sz="1200" dirty="0" smtClean="0"/>
              <a:t>Ancillary Bunkers</a:t>
            </a:r>
          </a:p>
          <a:p>
            <a:pPr algn="ctr"/>
            <a:endParaRPr lang="en-GB" sz="1200" dirty="0" smtClean="0"/>
          </a:p>
          <a:p>
            <a:r>
              <a:rPr lang="en-GB" sz="1200" dirty="0" smtClean="0"/>
              <a:t>DPI 2 N33 15.824 E036 26.892/2369ft/(2000 lbs bomb)</a:t>
            </a:r>
          </a:p>
          <a:p>
            <a:r>
              <a:rPr lang="en-GB" sz="1200" dirty="0" smtClean="0"/>
              <a:t>DPI 3 N33 15.871 E036 26.832/2369ft/(2000 lbs bomb)</a:t>
            </a:r>
          </a:p>
          <a:p>
            <a:r>
              <a:rPr lang="en-GB" sz="1200" dirty="0" smtClean="0"/>
              <a:t>DPI 4 N33 15.874 E036 26.723/2369ft/(2000 lbs bomb)</a:t>
            </a:r>
          </a:p>
          <a:p>
            <a:r>
              <a:rPr lang="en-GB" sz="1200" dirty="0" smtClean="0"/>
              <a:t>DPI 5 N33 15.933 E036 26.710/2369ft/(2000 lbs bomb)</a:t>
            </a:r>
          </a:p>
          <a:p>
            <a:pPr algn="ctr"/>
            <a:endParaRPr lang="en-GB" dirty="0" smtClean="0"/>
          </a:p>
          <a:p>
            <a:pPr algn="ctr"/>
            <a:r>
              <a:rPr lang="en-GB" sz="1200" dirty="0" smtClean="0"/>
              <a:t>OPARTGT072</a:t>
            </a:r>
            <a:r>
              <a:rPr lang="en-GB" sz="1200" b="1" dirty="0" smtClean="0"/>
              <a:t>C</a:t>
            </a:r>
            <a:r>
              <a:rPr lang="en-GB" sz="1200" dirty="0" smtClean="0"/>
              <a:t> – HQ Above Ground Infrastructure</a:t>
            </a:r>
          </a:p>
          <a:p>
            <a:pPr algn="ctr"/>
            <a:endParaRPr lang="en-GB" sz="1200" dirty="0" smtClean="0"/>
          </a:p>
          <a:p>
            <a:r>
              <a:rPr lang="en-GB" sz="1200" dirty="0" smtClean="0"/>
              <a:t>DPI 6 N33 15.853 E036 26.826/2369ft/(1000 lbs bomb)</a:t>
            </a:r>
          </a:p>
          <a:p>
            <a:r>
              <a:rPr lang="en-GB" sz="1200" dirty="0" smtClean="0"/>
              <a:t>DPI 7 N33 15.908 E036 26.762/2369ft/(1000 lbs bomb)</a:t>
            </a:r>
          </a:p>
          <a:p>
            <a:r>
              <a:rPr lang="en-GB" sz="1200" dirty="0" smtClean="0"/>
              <a:t>DPI 8 N33 15.911 E036 26.730/2369ft/(1000lbs bomb)</a:t>
            </a:r>
          </a:p>
          <a:p>
            <a:pPr algn="ctr"/>
            <a:endParaRPr lang="en-GB" sz="1200" dirty="0" smtClean="0"/>
          </a:p>
          <a:p>
            <a:pPr algn="ctr"/>
            <a:endParaRPr lang="en-GB" sz="1200" dirty="0" smtClean="0"/>
          </a:p>
          <a:p>
            <a:endParaRPr lang="en-US" sz="1200" dirty="0"/>
          </a:p>
        </p:txBody>
      </p:sp>
      <p:cxnSp>
        <p:nvCxnSpPr>
          <p:cNvPr id="41" name="Straight Arrow Connector 40"/>
          <p:cNvCxnSpPr>
            <a:stCxn id="35" idx="2"/>
          </p:cNvCxnSpPr>
          <p:nvPr/>
        </p:nvCxnSpPr>
        <p:spPr>
          <a:xfrm>
            <a:off x="2766670" y="2426024"/>
            <a:ext cx="5130" cy="5057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36" idx="1"/>
            <a:endCxn id="10" idx="3"/>
          </p:cNvCxnSpPr>
          <p:nvPr/>
        </p:nvCxnSpPr>
        <p:spPr>
          <a:xfrm flipH="1" flipV="1">
            <a:off x="1072397" y="4326769"/>
            <a:ext cx="1555387" cy="36836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36" idx="1"/>
            <a:endCxn id="13" idx="1"/>
          </p:cNvCxnSpPr>
          <p:nvPr/>
        </p:nvCxnSpPr>
        <p:spPr>
          <a:xfrm flipH="1" flipV="1">
            <a:off x="2009321" y="3999097"/>
            <a:ext cx="618463" cy="69603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6" idx="1"/>
            <a:endCxn id="16" idx="1"/>
          </p:cNvCxnSpPr>
          <p:nvPr/>
        </p:nvCxnSpPr>
        <p:spPr>
          <a:xfrm flipH="1" flipV="1">
            <a:off x="2320809" y="3542773"/>
            <a:ext cx="306975" cy="115235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36" idx="0"/>
          </p:cNvCxnSpPr>
          <p:nvPr/>
        </p:nvCxnSpPr>
        <p:spPr>
          <a:xfrm flipH="1" flipV="1">
            <a:off x="3203848" y="3651870"/>
            <a:ext cx="66878" cy="93610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34" idx="2"/>
          </p:cNvCxnSpPr>
          <p:nvPr/>
        </p:nvCxnSpPr>
        <p:spPr>
          <a:xfrm>
            <a:off x="1686550" y="3002088"/>
            <a:ext cx="5130" cy="79379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34" idx="3"/>
          </p:cNvCxnSpPr>
          <p:nvPr/>
        </p:nvCxnSpPr>
        <p:spPr>
          <a:xfrm>
            <a:off x="2329492" y="2894931"/>
            <a:ext cx="298292" cy="75693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2516136" y="3363838"/>
            <a:ext cx="288032" cy="14401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 descr="Screen_201202_18455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3568" y="339502"/>
            <a:ext cx="7855685" cy="4685417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OPARTGT072 60th Air Division Headquarter</a:t>
            </a:r>
            <a:r>
              <a:rPr lang="pl-PL" dirty="0" smtClean="0"/>
              <a:t> DPIs</a:t>
            </a:r>
            <a:endParaRPr lang="en-US" dirty="0"/>
          </a:p>
        </p:txBody>
      </p:sp>
      <p:grpSp>
        <p:nvGrpSpPr>
          <p:cNvPr id="8" name="Gruppe 11"/>
          <p:cNvGrpSpPr/>
          <p:nvPr/>
        </p:nvGrpSpPr>
        <p:grpSpPr>
          <a:xfrm>
            <a:off x="3275856" y="393990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14"/>
          <p:cNvGrpSpPr/>
          <p:nvPr/>
        </p:nvGrpSpPr>
        <p:grpSpPr>
          <a:xfrm>
            <a:off x="4860032" y="2715766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7"/>
          <p:cNvGrpSpPr/>
          <p:nvPr/>
        </p:nvGrpSpPr>
        <p:grpSpPr>
          <a:xfrm>
            <a:off x="7812360" y="2643758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20"/>
          <p:cNvGrpSpPr/>
          <p:nvPr/>
        </p:nvGrpSpPr>
        <p:grpSpPr>
          <a:xfrm>
            <a:off x="1635856" y="384361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23"/>
          <p:cNvGrpSpPr/>
          <p:nvPr/>
        </p:nvGrpSpPr>
        <p:grpSpPr>
          <a:xfrm>
            <a:off x="6948264" y="2931790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6"/>
          <p:cNvGrpSpPr/>
          <p:nvPr/>
        </p:nvGrpSpPr>
        <p:grpSpPr>
          <a:xfrm>
            <a:off x="6876256" y="2787774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4" name="Prostokąt 33"/>
          <p:cNvSpPr/>
          <p:nvPr/>
        </p:nvSpPr>
        <p:spPr>
          <a:xfrm>
            <a:off x="1619672" y="1995686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OPARTGT0</a:t>
            </a:r>
            <a:r>
              <a:rPr lang="en-GB" sz="1200" dirty="0" smtClean="0">
                <a:solidFill>
                  <a:schemeClr val="tx1"/>
                </a:solidFill>
              </a:rPr>
              <a:t>72</a:t>
            </a:r>
            <a:r>
              <a:rPr lang="pl-PL" sz="1200" b="1" dirty="0" smtClean="0">
                <a:solidFill>
                  <a:schemeClr val="tx1"/>
                </a:solidFill>
              </a:rPr>
              <a:t>C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5" name="Prostokąt 34"/>
          <p:cNvSpPr/>
          <p:nvPr/>
        </p:nvSpPr>
        <p:spPr>
          <a:xfrm>
            <a:off x="5508104" y="1707654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OPARTGT0</a:t>
            </a:r>
            <a:r>
              <a:rPr lang="en-GB" sz="1200" dirty="0" smtClean="0">
                <a:solidFill>
                  <a:schemeClr val="tx1"/>
                </a:solidFill>
              </a:rPr>
              <a:t>72</a:t>
            </a:r>
            <a:r>
              <a:rPr lang="pl-PL" sz="1200" b="1" dirty="0" smtClean="0">
                <a:solidFill>
                  <a:schemeClr val="tx1"/>
                </a:solidFill>
              </a:rPr>
              <a:t>A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6" name="Prostokąt 35"/>
          <p:cNvSpPr/>
          <p:nvPr/>
        </p:nvSpPr>
        <p:spPr>
          <a:xfrm>
            <a:off x="5364088" y="4659982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OPARTGT0</a:t>
            </a:r>
            <a:r>
              <a:rPr lang="en-GB" sz="1200" dirty="0" smtClean="0">
                <a:solidFill>
                  <a:schemeClr val="tx1"/>
                </a:solidFill>
              </a:rPr>
              <a:t>72</a:t>
            </a:r>
            <a:r>
              <a:rPr lang="pl-PL" sz="1200" b="1" dirty="0" smtClean="0">
                <a:solidFill>
                  <a:schemeClr val="tx1"/>
                </a:solidFill>
              </a:rPr>
              <a:t>B</a:t>
            </a:r>
            <a:endParaRPr lang="pl-PL" sz="1200" dirty="0">
              <a:solidFill>
                <a:schemeClr val="tx1"/>
              </a:solidFill>
            </a:endParaRPr>
          </a:p>
        </p:txBody>
      </p:sp>
      <p:cxnSp>
        <p:nvCxnSpPr>
          <p:cNvPr id="41" name="Straight Arrow Connector 40"/>
          <p:cNvCxnSpPr>
            <a:stCxn id="35" idx="2"/>
          </p:cNvCxnSpPr>
          <p:nvPr/>
        </p:nvCxnSpPr>
        <p:spPr>
          <a:xfrm>
            <a:off x="6151046" y="1921968"/>
            <a:ext cx="5130" cy="5057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36" idx="1"/>
          </p:cNvCxnSpPr>
          <p:nvPr/>
        </p:nvCxnSpPr>
        <p:spPr>
          <a:xfrm flipH="1" flipV="1">
            <a:off x="4067944" y="4587974"/>
            <a:ext cx="1296144" cy="17916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6" idx="3"/>
          </p:cNvCxnSpPr>
          <p:nvPr/>
        </p:nvCxnSpPr>
        <p:spPr>
          <a:xfrm flipV="1">
            <a:off x="6649972" y="3003798"/>
            <a:ext cx="1234396" cy="176334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36" idx="0"/>
          </p:cNvCxnSpPr>
          <p:nvPr/>
        </p:nvCxnSpPr>
        <p:spPr>
          <a:xfrm flipH="1" flipV="1">
            <a:off x="5004048" y="3075806"/>
            <a:ext cx="1002982" cy="158417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1763688" y="2211710"/>
            <a:ext cx="504056" cy="151216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2915816" y="2139702"/>
            <a:ext cx="3528392" cy="72008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Pil opp 2"/>
          <p:cNvSpPr/>
          <p:nvPr/>
        </p:nvSpPr>
        <p:spPr>
          <a:xfrm rot="5400000">
            <a:off x="7983379" y="888563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5868144" y="2740042"/>
            <a:ext cx="648072" cy="36004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5725</TotalTime>
  <Words>296</Words>
  <Application>Microsoft Office PowerPoint</Application>
  <PresentationFormat>On-screen Show (16:9)</PresentationFormat>
  <Paragraphs>87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Kontortema</vt:lpstr>
      <vt:lpstr>OPARTGT072 60th Air Division Headquarters </vt:lpstr>
      <vt:lpstr>OPARTGT072 60th Air Division Headquarter DPIs</vt:lpstr>
      <vt:lpstr>OPARTGT072 60th Air Division Headquarter DPIs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Mick</cp:lastModifiedBy>
  <cp:revision>410</cp:revision>
  <dcterms:created xsi:type="dcterms:W3CDTF">2019-03-12T22:01:00Z</dcterms:created>
  <dcterms:modified xsi:type="dcterms:W3CDTF">2020-12-02T20:02:35Z</dcterms:modified>
</cp:coreProperties>
</file>